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apstudents.collegeboard.org/courses/ap-world-history-modern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apstudents.collegeboard.org/courses/ap-world-history-moder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DDAA8-DF75-4973-9A9D-6321D2CA62D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1631C2-662F-4436-B32B-572AD555DB6D}">
      <dgm:prSet/>
      <dgm:spPr/>
      <dgm:t>
        <a:bodyPr/>
        <a:lstStyle/>
        <a:p>
          <a:r>
            <a:rPr lang="en-US"/>
            <a:t>There are NINE Units that are broken into 4 Periods</a:t>
          </a:r>
        </a:p>
      </dgm:t>
    </dgm:pt>
    <dgm:pt modelId="{C316E634-1238-434F-8CE6-E8BA24D028D1}" type="parTrans" cxnId="{CEBA648C-9E07-42FC-B272-D9906E3BF593}">
      <dgm:prSet/>
      <dgm:spPr/>
      <dgm:t>
        <a:bodyPr/>
        <a:lstStyle/>
        <a:p>
          <a:endParaRPr lang="en-US"/>
        </a:p>
      </dgm:t>
    </dgm:pt>
    <dgm:pt modelId="{A3C33F8C-E6B9-42F6-BE8A-5FB125FBBD91}" type="sibTrans" cxnId="{CEBA648C-9E07-42FC-B272-D9906E3BF593}">
      <dgm:prSet/>
      <dgm:spPr/>
      <dgm:t>
        <a:bodyPr/>
        <a:lstStyle/>
        <a:p>
          <a:endParaRPr lang="en-US"/>
        </a:p>
      </dgm:t>
    </dgm:pt>
    <dgm:pt modelId="{13284C44-5F11-490D-A86D-1BED7EA6FF91}">
      <dgm:prSet/>
      <dgm:spPr/>
      <dgm:t>
        <a:bodyPr/>
        <a:lstStyle/>
        <a:p>
          <a:r>
            <a:rPr lang="en-US" dirty="0"/>
            <a:t>Unit 1 and 2 cover the period of 1200-1450: Global Tapestry and Networks for Exchange</a:t>
          </a:r>
        </a:p>
      </dgm:t>
    </dgm:pt>
    <dgm:pt modelId="{7FBAADFA-4A81-4AD7-859D-23AF044AF649}" type="parTrans" cxnId="{F1D922EF-2C02-4538-8FE0-9257B09B4AAA}">
      <dgm:prSet/>
      <dgm:spPr/>
      <dgm:t>
        <a:bodyPr/>
        <a:lstStyle/>
        <a:p>
          <a:endParaRPr lang="en-US"/>
        </a:p>
      </dgm:t>
    </dgm:pt>
    <dgm:pt modelId="{407FBFA4-CAC3-43C7-8590-03E4D7B0D542}" type="sibTrans" cxnId="{F1D922EF-2C02-4538-8FE0-9257B09B4AAA}">
      <dgm:prSet/>
      <dgm:spPr/>
      <dgm:t>
        <a:bodyPr/>
        <a:lstStyle/>
        <a:p>
          <a:endParaRPr lang="en-US"/>
        </a:p>
      </dgm:t>
    </dgm:pt>
    <dgm:pt modelId="{1AAD9A96-7541-4E99-A423-75E2D0F2239C}">
      <dgm:prSet/>
      <dgm:spPr/>
      <dgm:t>
        <a:bodyPr/>
        <a:lstStyle/>
        <a:p>
          <a:r>
            <a:rPr lang="en-US" dirty="0"/>
            <a:t>Unit 3 and 4 cover the period of 1450-1750: Land-Based Empires and Transoceanic Interconnections</a:t>
          </a:r>
        </a:p>
      </dgm:t>
    </dgm:pt>
    <dgm:pt modelId="{9E2BC112-2524-43BB-982F-609C2124F1EB}" type="parTrans" cxnId="{19D5D9F2-7C70-475A-8047-371007A8C748}">
      <dgm:prSet/>
      <dgm:spPr/>
      <dgm:t>
        <a:bodyPr/>
        <a:lstStyle/>
        <a:p>
          <a:endParaRPr lang="en-US"/>
        </a:p>
      </dgm:t>
    </dgm:pt>
    <dgm:pt modelId="{2115DAB5-BB52-44A1-A5A0-E509374F9902}" type="sibTrans" cxnId="{19D5D9F2-7C70-475A-8047-371007A8C748}">
      <dgm:prSet/>
      <dgm:spPr/>
      <dgm:t>
        <a:bodyPr/>
        <a:lstStyle/>
        <a:p>
          <a:endParaRPr lang="en-US"/>
        </a:p>
      </dgm:t>
    </dgm:pt>
    <dgm:pt modelId="{94C23078-3E84-409C-AF55-614708F8160C}">
      <dgm:prSet/>
      <dgm:spPr/>
      <dgm:t>
        <a:bodyPr/>
        <a:lstStyle/>
        <a:p>
          <a:r>
            <a:rPr lang="en-US" dirty="0"/>
            <a:t>Unit 5 and 6 cover the period of 1750-1900: Revolutions and Consequences of Industrialization</a:t>
          </a:r>
        </a:p>
      </dgm:t>
    </dgm:pt>
    <dgm:pt modelId="{7E506CDD-6CF8-4E8F-A066-AA64D249F974}" type="parTrans" cxnId="{F0F894E1-0829-4A9F-9C82-D0625AC84386}">
      <dgm:prSet/>
      <dgm:spPr/>
      <dgm:t>
        <a:bodyPr/>
        <a:lstStyle/>
        <a:p>
          <a:endParaRPr lang="en-US"/>
        </a:p>
      </dgm:t>
    </dgm:pt>
    <dgm:pt modelId="{9EE702E3-20B6-4979-9155-4D4A5F90BDD6}" type="sibTrans" cxnId="{F0F894E1-0829-4A9F-9C82-D0625AC84386}">
      <dgm:prSet/>
      <dgm:spPr/>
      <dgm:t>
        <a:bodyPr/>
        <a:lstStyle/>
        <a:p>
          <a:endParaRPr lang="en-US"/>
        </a:p>
      </dgm:t>
    </dgm:pt>
    <dgm:pt modelId="{A155B1BA-7AEE-4A10-B375-00B1C4825F6B}">
      <dgm:prSet/>
      <dgm:spPr/>
      <dgm:t>
        <a:bodyPr/>
        <a:lstStyle/>
        <a:p>
          <a:r>
            <a:rPr lang="en-US" dirty="0"/>
            <a:t>Unit 7, 8, 9 cover the period of 1900 to the Present: Global Conflict, Cold war and Decolonization and Globalization</a:t>
          </a:r>
        </a:p>
      </dgm:t>
    </dgm:pt>
    <dgm:pt modelId="{C9980D93-4C43-4CDF-B06F-0D22D01D98D6}" type="parTrans" cxnId="{8430653D-CB5D-4D3E-9B4E-83EEB1724C14}">
      <dgm:prSet/>
      <dgm:spPr/>
      <dgm:t>
        <a:bodyPr/>
        <a:lstStyle/>
        <a:p>
          <a:endParaRPr lang="en-US"/>
        </a:p>
      </dgm:t>
    </dgm:pt>
    <dgm:pt modelId="{1C708B1D-5370-4FD4-BBE4-3DD8F1AC5E0F}" type="sibTrans" cxnId="{8430653D-CB5D-4D3E-9B4E-83EEB1724C14}">
      <dgm:prSet/>
      <dgm:spPr/>
      <dgm:t>
        <a:bodyPr/>
        <a:lstStyle/>
        <a:p>
          <a:endParaRPr lang="en-US"/>
        </a:p>
      </dgm:t>
    </dgm:pt>
    <dgm:pt modelId="{491A4144-36BA-48AA-A0A0-65127D7AD320}">
      <dgm:prSet/>
      <dgm:spPr/>
      <dgm:t>
        <a:bodyPr/>
        <a:lstStyle/>
        <a:p>
          <a:r>
            <a:rPr lang="en-US" dirty="0"/>
            <a:t>ALL Content is from the </a:t>
          </a:r>
          <a:r>
            <a:rPr lang="en-US" dirty="0">
              <a:hlinkClick xmlns:r="http://schemas.openxmlformats.org/officeDocument/2006/relationships" r:id="rId1"/>
            </a:rPr>
            <a:t>College Board</a:t>
          </a:r>
        </a:p>
        <a:p>
          <a:r>
            <a:rPr lang="en-US" dirty="0">
              <a:hlinkClick xmlns:r="http://schemas.openxmlformats.org/officeDocument/2006/relationships" r:id="rId1"/>
            </a:rPr>
            <a:t>(click on hyperlink) </a:t>
          </a:r>
          <a:endParaRPr lang="en-US" dirty="0"/>
        </a:p>
      </dgm:t>
    </dgm:pt>
    <dgm:pt modelId="{6280AB81-5C3B-4697-9503-2A15C2ECE14D}" type="parTrans" cxnId="{E7BA0ADB-1CA7-4722-81B4-EE71F25A0477}">
      <dgm:prSet/>
      <dgm:spPr/>
      <dgm:t>
        <a:bodyPr/>
        <a:lstStyle/>
        <a:p>
          <a:endParaRPr lang="en-US"/>
        </a:p>
      </dgm:t>
    </dgm:pt>
    <dgm:pt modelId="{E25E2F49-F4FB-47C3-AA03-F53033233D38}" type="sibTrans" cxnId="{E7BA0ADB-1CA7-4722-81B4-EE71F25A0477}">
      <dgm:prSet/>
      <dgm:spPr/>
      <dgm:t>
        <a:bodyPr/>
        <a:lstStyle/>
        <a:p>
          <a:endParaRPr lang="en-US"/>
        </a:p>
      </dgm:t>
    </dgm:pt>
    <dgm:pt modelId="{041EBC33-DB0D-4A51-BB52-DE3FEBA3D4EF}" type="pres">
      <dgm:prSet presAssocID="{EA8DDAA8-DF75-4973-9A9D-6321D2CA62DF}" presName="linear" presStyleCnt="0">
        <dgm:presLayoutVars>
          <dgm:animLvl val="lvl"/>
          <dgm:resizeHandles val="exact"/>
        </dgm:presLayoutVars>
      </dgm:prSet>
      <dgm:spPr/>
    </dgm:pt>
    <dgm:pt modelId="{B67516E9-B76A-4ADC-88CA-BBC015BC402B}" type="pres">
      <dgm:prSet presAssocID="{071631C2-662F-4436-B32B-572AD555DB6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9D4077D-5273-4EED-86F6-E96C3E81417C}" type="pres">
      <dgm:prSet presAssocID="{A3C33F8C-E6B9-42F6-BE8A-5FB125FBBD91}" presName="spacer" presStyleCnt="0"/>
      <dgm:spPr/>
    </dgm:pt>
    <dgm:pt modelId="{DAA01AB7-6114-41CE-B093-FE4C68D62C15}" type="pres">
      <dgm:prSet presAssocID="{13284C44-5F11-490D-A86D-1BED7EA6FF9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D470C78-1E4C-46B5-95B1-ED673F0D73F5}" type="pres">
      <dgm:prSet presAssocID="{407FBFA4-CAC3-43C7-8590-03E4D7B0D542}" presName="spacer" presStyleCnt="0"/>
      <dgm:spPr/>
    </dgm:pt>
    <dgm:pt modelId="{27DFD09E-52CC-43C5-8192-440C4EB45328}" type="pres">
      <dgm:prSet presAssocID="{1AAD9A96-7541-4E99-A423-75E2D0F2239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520ED1F-CE83-4A94-B3D7-FA4F9AE851E0}" type="pres">
      <dgm:prSet presAssocID="{2115DAB5-BB52-44A1-A5A0-E509374F9902}" presName="spacer" presStyleCnt="0"/>
      <dgm:spPr/>
    </dgm:pt>
    <dgm:pt modelId="{21CE2446-73B6-464B-8051-465D7F173D1B}" type="pres">
      <dgm:prSet presAssocID="{94C23078-3E84-409C-AF55-614708F8160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27F216B-7D1D-4ACB-BA5E-5AD23A308EB3}" type="pres">
      <dgm:prSet presAssocID="{9EE702E3-20B6-4979-9155-4D4A5F90BDD6}" presName="spacer" presStyleCnt="0"/>
      <dgm:spPr/>
    </dgm:pt>
    <dgm:pt modelId="{705CAF75-0F82-41E0-9C00-DA910B18AC08}" type="pres">
      <dgm:prSet presAssocID="{A155B1BA-7AEE-4A10-B375-00B1C4825F6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5658C66-AAC4-4278-8A41-4F2D8A0BE1F4}" type="pres">
      <dgm:prSet presAssocID="{1C708B1D-5370-4FD4-BBE4-3DD8F1AC5E0F}" presName="spacer" presStyleCnt="0"/>
      <dgm:spPr/>
    </dgm:pt>
    <dgm:pt modelId="{F0C6DF1A-1155-4CDB-974C-3EF5C58AB430}" type="pres">
      <dgm:prSet presAssocID="{491A4144-36BA-48AA-A0A0-65127D7AD32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430653D-CB5D-4D3E-9B4E-83EEB1724C14}" srcId="{EA8DDAA8-DF75-4973-9A9D-6321D2CA62DF}" destId="{A155B1BA-7AEE-4A10-B375-00B1C4825F6B}" srcOrd="4" destOrd="0" parTransId="{C9980D93-4C43-4CDF-B06F-0D22D01D98D6}" sibTransId="{1C708B1D-5370-4FD4-BBE4-3DD8F1AC5E0F}"/>
    <dgm:cxn modelId="{204A5B76-612C-43C9-A690-7036BB5B7E93}" type="presOf" srcId="{491A4144-36BA-48AA-A0A0-65127D7AD320}" destId="{F0C6DF1A-1155-4CDB-974C-3EF5C58AB430}" srcOrd="0" destOrd="0" presId="urn:microsoft.com/office/officeart/2005/8/layout/vList2"/>
    <dgm:cxn modelId="{BA281157-5834-4807-8803-1D2C3B595299}" type="presOf" srcId="{13284C44-5F11-490D-A86D-1BED7EA6FF91}" destId="{DAA01AB7-6114-41CE-B093-FE4C68D62C15}" srcOrd="0" destOrd="0" presId="urn:microsoft.com/office/officeart/2005/8/layout/vList2"/>
    <dgm:cxn modelId="{CEBA648C-9E07-42FC-B272-D9906E3BF593}" srcId="{EA8DDAA8-DF75-4973-9A9D-6321D2CA62DF}" destId="{071631C2-662F-4436-B32B-572AD555DB6D}" srcOrd="0" destOrd="0" parTransId="{C316E634-1238-434F-8CE6-E8BA24D028D1}" sibTransId="{A3C33F8C-E6B9-42F6-BE8A-5FB125FBBD91}"/>
    <dgm:cxn modelId="{4D00AA8D-7FCB-456F-8A7F-F5E4B0C281E3}" type="presOf" srcId="{94C23078-3E84-409C-AF55-614708F8160C}" destId="{21CE2446-73B6-464B-8051-465D7F173D1B}" srcOrd="0" destOrd="0" presId="urn:microsoft.com/office/officeart/2005/8/layout/vList2"/>
    <dgm:cxn modelId="{39213E9B-0E62-431C-A8AE-929BBC823F8E}" type="presOf" srcId="{1AAD9A96-7541-4E99-A423-75E2D0F2239C}" destId="{27DFD09E-52CC-43C5-8192-440C4EB45328}" srcOrd="0" destOrd="0" presId="urn:microsoft.com/office/officeart/2005/8/layout/vList2"/>
    <dgm:cxn modelId="{26AD19BF-64CB-4784-B6FF-75AE168EBA04}" type="presOf" srcId="{071631C2-662F-4436-B32B-572AD555DB6D}" destId="{B67516E9-B76A-4ADC-88CA-BBC015BC402B}" srcOrd="0" destOrd="0" presId="urn:microsoft.com/office/officeart/2005/8/layout/vList2"/>
    <dgm:cxn modelId="{723B50C0-02C9-4EB3-B484-A7AA51FBBBFC}" type="presOf" srcId="{EA8DDAA8-DF75-4973-9A9D-6321D2CA62DF}" destId="{041EBC33-DB0D-4A51-BB52-DE3FEBA3D4EF}" srcOrd="0" destOrd="0" presId="urn:microsoft.com/office/officeart/2005/8/layout/vList2"/>
    <dgm:cxn modelId="{E7BA0ADB-1CA7-4722-81B4-EE71F25A0477}" srcId="{EA8DDAA8-DF75-4973-9A9D-6321D2CA62DF}" destId="{491A4144-36BA-48AA-A0A0-65127D7AD320}" srcOrd="5" destOrd="0" parTransId="{6280AB81-5C3B-4697-9503-2A15C2ECE14D}" sibTransId="{E25E2F49-F4FB-47C3-AA03-F53033233D38}"/>
    <dgm:cxn modelId="{93A65ADF-E193-4316-AD23-6F87392E3B7E}" type="presOf" srcId="{A155B1BA-7AEE-4A10-B375-00B1C4825F6B}" destId="{705CAF75-0F82-41E0-9C00-DA910B18AC08}" srcOrd="0" destOrd="0" presId="urn:microsoft.com/office/officeart/2005/8/layout/vList2"/>
    <dgm:cxn modelId="{F0F894E1-0829-4A9F-9C82-D0625AC84386}" srcId="{EA8DDAA8-DF75-4973-9A9D-6321D2CA62DF}" destId="{94C23078-3E84-409C-AF55-614708F8160C}" srcOrd="3" destOrd="0" parTransId="{7E506CDD-6CF8-4E8F-A066-AA64D249F974}" sibTransId="{9EE702E3-20B6-4979-9155-4D4A5F90BDD6}"/>
    <dgm:cxn modelId="{F1D922EF-2C02-4538-8FE0-9257B09B4AAA}" srcId="{EA8DDAA8-DF75-4973-9A9D-6321D2CA62DF}" destId="{13284C44-5F11-490D-A86D-1BED7EA6FF91}" srcOrd="1" destOrd="0" parTransId="{7FBAADFA-4A81-4AD7-859D-23AF044AF649}" sibTransId="{407FBFA4-CAC3-43C7-8590-03E4D7B0D542}"/>
    <dgm:cxn modelId="{19D5D9F2-7C70-475A-8047-371007A8C748}" srcId="{EA8DDAA8-DF75-4973-9A9D-6321D2CA62DF}" destId="{1AAD9A96-7541-4E99-A423-75E2D0F2239C}" srcOrd="2" destOrd="0" parTransId="{9E2BC112-2524-43BB-982F-609C2124F1EB}" sibTransId="{2115DAB5-BB52-44A1-A5A0-E509374F9902}"/>
    <dgm:cxn modelId="{F28F315E-88BF-4BC3-8D7B-9E6A32D2BBCE}" type="presParOf" srcId="{041EBC33-DB0D-4A51-BB52-DE3FEBA3D4EF}" destId="{B67516E9-B76A-4ADC-88CA-BBC015BC402B}" srcOrd="0" destOrd="0" presId="urn:microsoft.com/office/officeart/2005/8/layout/vList2"/>
    <dgm:cxn modelId="{47A70243-EC75-48C6-A64D-20004CE783F2}" type="presParOf" srcId="{041EBC33-DB0D-4A51-BB52-DE3FEBA3D4EF}" destId="{E9D4077D-5273-4EED-86F6-E96C3E81417C}" srcOrd="1" destOrd="0" presId="urn:microsoft.com/office/officeart/2005/8/layout/vList2"/>
    <dgm:cxn modelId="{B8D91BB4-6BBB-407F-86D5-FD30C0AFE57B}" type="presParOf" srcId="{041EBC33-DB0D-4A51-BB52-DE3FEBA3D4EF}" destId="{DAA01AB7-6114-41CE-B093-FE4C68D62C15}" srcOrd="2" destOrd="0" presId="urn:microsoft.com/office/officeart/2005/8/layout/vList2"/>
    <dgm:cxn modelId="{E2CBBE8C-BD1B-4907-B751-4B1C5ABA2129}" type="presParOf" srcId="{041EBC33-DB0D-4A51-BB52-DE3FEBA3D4EF}" destId="{DD470C78-1E4C-46B5-95B1-ED673F0D73F5}" srcOrd="3" destOrd="0" presId="urn:microsoft.com/office/officeart/2005/8/layout/vList2"/>
    <dgm:cxn modelId="{9AEFD02A-596A-4F6B-87C9-A8F87A9078F2}" type="presParOf" srcId="{041EBC33-DB0D-4A51-BB52-DE3FEBA3D4EF}" destId="{27DFD09E-52CC-43C5-8192-440C4EB45328}" srcOrd="4" destOrd="0" presId="urn:microsoft.com/office/officeart/2005/8/layout/vList2"/>
    <dgm:cxn modelId="{11D90705-13F2-4381-B587-2753EFB2CEE4}" type="presParOf" srcId="{041EBC33-DB0D-4A51-BB52-DE3FEBA3D4EF}" destId="{D520ED1F-CE83-4A94-B3D7-FA4F9AE851E0}" srcOrd="5" destOrd="0" presId="urn:microsoft.com/office/officeart/2005/8/layout/vList2"/>
    <dgm:cxn modelId="{E1E7D4E9-EBB9-4298-BD37-0EC6C907CC69}" type="presParOf" srcId="{041EBC33-DB0D-4A51-BB52-DE3FEBA3D4EF}" destId="{21CE2446-73B6-464B-8051-465D7F173D1B}" srcOrd="6" destOrd="0" presId="urn:microsoft.com/office/officeart/2005/8/layout/vList2"/>
    <dgm:cxn modelId="{6A0A67BF-D909-486D-AEB7-E3E0EBADB4E5}" type="presParOf" srcId="{041EBC33-DB0D-4A51-BB52-DE3FEBA3D4EF}" destId="{727F216B-7D1D-4ACB-BA5E-5AD23A308EB3}" srcOrd="7" destOrd="0" presId="urn:microsoft.com/office/officeart/2005/8/layout/vList2"/>
    <dgm:cxn modelId="{DDC3B550-8BFF-4119-BB4F-320F0C9C7983}" type="presParOf" srcId="{041EBC33-DB0D-4A51-BB52-DE3FEBA3D4EF}" destId="{705CAF75-0F82-41E0-9C00-DA910B18AC08}" srcOrd="8" destOrd="0" presId="urn:microsoft.com/office/officeart/2005/8/layout/vList2"/>
    <dgm:cxn modelId="{54755E69-619E-4B05-A565-9B363C223E95}" type="presParOf" srcId="{041EBC33-DB0D-4A51-BB52-DE3FEBA3D4EF}" destId="{15658C66-AAC4-4278-8A41-4F2D8A0BE1F4}" srcOrd="9" destOrd="0" presId="urn:microsoft.com/office/officeart/2005/8/layout/vList2"/>
    <dgm:cxn modelId="{BB7288F2-737D-4AD3-9A55-C96F3A9966DB}" type="presParOf" srcId="{041EBC33-DB0D-4A51-BB52-DE3FEBA3D4EF}" destId="{F0C6DF1A-1155-4CDB-974C-3EF5C58AB43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516E9-B76A-4ADC-88CA-BBC015BC402B}">
      <dsp:nvSpPr>
        <dsp:cNvPr id="0" name=""/>
        <dsp:cNvSpPr/>
      </dsp:nvSpPr>
      <dsp:spPr>
        <a:xfrm>
          <a:off x="0" y="434860"/>
          <a:ext cx="5816750" cy="7427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There are NINE Units that are broken into 4 Periods</a:t>
          </a:r>
        </a:p>
      </dsp:txBody>
      <dsp:txXfrm>
        <a:off x="36258" y="471118"/>
        <a:ext cx="5744234" cy="670241"/>
      </dsp:txXfrm>
    </dsp:sp>
    <dsp:sp modelId="{DAA01AB7-6114-41CE-B093-FE4C68D62C15}">
      <dsp:nvSpPr>
        <dsp:cNvPr id="0" name=""/>
        <dsp:cNvSpPr/>
      </dsp:nvSpPr>
      <dsp:spPr>
        <a:xfrm>
          <a:off x="0" y="1226578"/>
          <a:ext cx="5816750" cy="742757"/>
        </a:xfrm>
        <a:prstGeom prst="roundRect">
          <a:avLst/>
        </a:prstGeom>
        <a:solidFill>
          <a:schemeClr val="accent2">
            <a:hueOff val="-2015691"/>
            <a:satOff val="0"/>
            <a:lumOff val="3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Unit 1 and 2 cover the period of 1200-1450: Global Tapestry and Networks for Exchange</a:t>
          </a:r>
        </a:p>
      </dsp:txBody>
      <dsp:txXfrm>
        <a:off x="36258" y="1262836"/>
        <a:ext cx="5744234" cy="670241"/>
      </dsp:txXfrm>
    </dsp:sp>
    <dsp:sp modelId="{27DFD09E-52CC-43C5-8192-440C4EB45328}">
      <dsp:nvSpPr>
        <dsp:cNvPr id="0" name=""/>
        <dsp:cNvSpPr/>
      </dsp:nvSpPr>
      <dsp:spPr>
        <a:xfrm>
          <a:off x="0" y="2018295"/>
          <a:ext cx="5816750" cy="742757"/>
        </a:xfrm>
        <a:prstGeom prst="roundRect">
          <a:avLst/>
        </a:prstGeom>
        <a:solidFill>
          <a:schemeClr val="accent2">
            <a:hueOff val="-4031381"/>
            <a:satOff val="0"/>
            <a:lumOff val="6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Unit 3 and 4 cover the period of 1450-1750: Land-Based Empires and Transoceanic Interconnections</a:t>
          </a:r>
        </a:p>
      </dsp:txBody>
      <dsp:txXfrm>
        <a:off x="36258" y="2054553"/>
        <a:ext cx="5744234" cy="670241"/>
      </dsp:txXfrm>
    </dsp:sp>
    <dsp:sp modelId="{21CE2446-73B6-464B-8051-465D7F173D1B}">
      <dsp:nvSpPr>
        <dsp:cNvPr id="0" name=""/>
        <dsp:cNvSpPr/>
      </dsp:nvSpPr>
      <dsp:spPr>
        <a:xfrm>
          <a:off x="0" y="2810013"/>
          <a:ext cx="5816750" cy="742757"/>
        </a:xfrm>
        <a:prstGeom prst="roundRect">
          <a:avLst/>
        </a:prstGeom>
        <a:solidFill>
          <a:schemeClr val="accent2">
            <a:hueOff val="-6047072"/>
            <a:satOff val="0"/>
            <a:lumOff val="10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Unit 5 and 6 cover the period of 1750-1900: Revolutions and Consequences of Industrialization</a:t>
          </a:r>
        </a:p>
      </dsp:txBody>
      <dsp:txXfrm>
        <a:off x="36258" y="2846271"/>
        <a:ext cx="5744234" cy="670241"/>
      </dsp:txXfrm>
    </dsp:sp>
    <dsp:sp modelId="{705CAF75-0F82-41E0-9C00-DA910B18AC08}">
      <dsp:nvSpPr>
        <dsp:cNvPr id="0" name=""/>
        <dsp:cNvSpPr/>
      </dsp:nvSpPr>
      <dsp:spPr>
        <a:xfrm>
          <a:off x="0" y="3601730"/>
          <a:ext cx="5816750" cy="742757"/>
        </a:xfrm>
        <a:prstGeom prst="roundRect">
          <a:avLst/>
        </a:prstGeom>
        <a:solidFill>
          <a:schemeClr val="accent2">
            <a:hueOff val="-8062763"/>
            <a:satOff val="0"/>
            <a:lumOff val="13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Unit 7, 8, 9 cover the period of 1900 to the Present: Global Conflict, Cold war and Decolonization and Globalization</a:t>
          </a:r>
        </a:p>
      </dsp:txBody>
      <dsp:txXfrm>
        <a:off x="36258" y="3637988"/>
        <a:ext cx="5744234" cy="670241"/>
      </dsp:txXfrm>
    </dsp:sp>
    <dsp:sp modelId="{F0C6DF1A-1155-4CDB-974C-3EF5C58AB430}">
      <dsp:nvSpPr>
        <dsp:cNvPr id="0" name=""/>
        <dsp:cNvSpPr/>
      </dsp:nvSpPr>
      <dsp:spPr>
        <a:xfrm>
          <a:off x="0" y="4393447"/>
          <a:ext cx="5816750" cy="742757"/>
        </a:xfrm>
        <a:prstGeom prst="roundRect">
          <a:avLst/>
        </a:prstGeom>
        <a:solidFill>
          <a:schemeClr val="accent2">
            <a:hueOff val="-10078453"/>
            <a:satOff val="0"/>
            <a:lumOff val="174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 Content is from the </a:t>
          </a:r>
          <a:r>
            <a:rPr lang="en-US" sz="1700" kern="1200" dirty="0">
              <a:hlinkClick xmlns:r="http://schemas.openxmlformats.org/officeDocument/2006/relationships" r:id="rId1"/>
            </a:rPr>
            <a:t>College Board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hlinkClick xmlns:r="http://schemas.openxmlformats.org/officeDocument/2006/relationships" r:id="rId1"/>
            </a:rPr>
            <a:t>(click on hyperlink) </a:t>
          </a:r>
          <a:endParaRPr lang="en-US" sz="1700" kern="1200" dirty="0"/>
        </a:p>
      </dsp:txBody>
      <dsp:txXfrm>
        <a:off x="36258" y="4429705"/>
        <a:ext cx="5744234" cy="670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8/26/2022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3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4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8/26/2022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6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5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8/26/2022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3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8/26/2022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8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8/26/2022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51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8/26/2022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6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3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8/26/2022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58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8/26/2022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544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8/26/2022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JamieO@spokaneschools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lickr.com/photos/waders/317710071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E03F4-4FA4-D3C6-5DF0-30D901E26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438" y="317499"/>
            <a:ext cx="4500737" cy="209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 kern="1200" cap="all" spc="120" baseline="0">
                <a:latin typeface="+mj-lt"/>
                <a:ea typeface="+mj-ea"/>
                <a:cs typeface="+mj-cs"/>
              </a:rPr>
              <a:t>AP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D87B2-65B0-A1DB-0FDA-B4B4F92A3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693" y="1860698"/>
            <a:ext cx="5997257" cy="46038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2022-2023</a:t>
            </a:r>
          </a:p>
          <a:p>
            <a:pPr algn="l"/>
            <a:r>
              <a:rPr lang="en-US" dirty="0" err="1">
                <a:solidFill>
                  <a:schemeClr val="tx1"/>
                </a:solidFill>
              </a:rPr>
              <a:t>Mrs</a:t>
            </a:r>
            <a:r>
              <a:rPr lang="en-US" dirty="0">
                <a:solidFill>
                  <a:schemeClr val="tx1"/>
                </a:solidFill>
              </a:rPr>
              <a:t> Oleson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hlinkClick r:id="rId2"/>
              </a:rPr>
              <a:t>JamieO@spokaneschools.org</a:t>
            </a:r>
            <a:endParaRPr lang="en-US" sz="3200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509-354-6661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Please email, if you have questions.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802B13E-F45F-7828-4E8F-60EEA70A66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936" r="17826" b="2"/>
          <a:stretch/>
        </p:blipFill>
        <p:spPr>
          <a:xfrm>
            <a:off x="6094474" y="10"/>
            <a:ext cx="60975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00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C5C4-2108-5846-FF1D-08840CFA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Mrs. Oleson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AFBA-3F62-49A5-3C06-8053325AE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Teacher at Rogers High School for 27 years</a:t>
            </a:r>
          </a:p>
          <a:p>
            <a:r>
              <a:rPr lang="en-US" dirty="0"/>
              <a:t>Degrees: B.A. Interdisciplinary Studies and History/Social Sciences</a:t>
            </a:r>
          </a:p>
          <a:p>
            <a:r>
              <a:rPr lang="en-US" dirty="0"/>
              <a:t>                M.A. Curriculum and Instruction</a:t>
            </a:r>
          </a:p>
          <a:p>
            <a:r>
              <a:rPr lang="en-US" dirty="0"/>
              <a:t>National Board Teacher in Social Sciences/History</a:t>
            </a:r>
          </a:p>
          <a:p>
            <a:r>
              <a:rPr lang="en-US" dirty="0"/>
              <a:t>Certificates: Social Sciences/History/English/ELD</a:t>
            </a:r>
          </a:p>
          <a:p>
            <a:r>
              <a:rPr lang="en-US" dirty="0"/>
              <a:t>Born in the USA, raised in India and Malaysia (so if you hear interesting stories- it is true </a:t>
            </a:r>
            <a:r>
              <a:rPr lang="en-US" dirty="0">
                <a:sym typeface="Wingdings" panose="05000000000000000000" pitchFamily="2" charset="2"/>
              </a:rPr>
              <a:t>)</a:t>
            </a:r>
          </a:p>
          <a:p>
            <a:r>
              <a:rPr lang="en-US" sz="1500" dirty="0"/>
              <a:t>(Picture of me and my granddaughter)</a:t>
            </a:r>
          </a:p>
        </p:txBody>
      </p:sp>
      <p:pic>
        <p:nvPicPr>
          <p:cNvPr id="5" name="Picture 4" descr="A person holding a child">
            <a:extLst>
              <a:ext uri="{FF2B5EF4-FFF2-40B4-BE49-F238E27FC236}">
                <a16:creationId xmlns:a16="http://schemas.microsoft.com/office/drawing/2014/main" id="{6BA9DBAD-2825-3BA1-3D90-828065339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b="50000"/>
          <a:stretch/>
        </p:blipFill>
        <p:spPr>
          <a:xfrm>
            <a:off x="9585676" y="74429"/>
            <a:ext cx="2606324" cy="28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5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F3F74-2AAA-E65D-4501-C550814B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3467"/>
            <a:ext cx="3212593" cy="5571066"/>
          </a:xfrm>
        </p:spPr>
        <p:txBody>
          <a:bodyPr>
            <a:normAutofit/>
          </a:bodyPr>
          <a:lstStyle/>
          <a:p>
            <a:r>
              <a:rPr lang="en-US" sz="6100"/>
              <a:t>Course Content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91DA2C-0682-61DE-2C0A-4061C0D447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024561"/>
              </p:ext>
            </p:extLst>
          </p:nvPr>
        </p:nvGraphicFramePr>
        <p:xfrm>
          <a:off x="5411638" y="643467"/>
          <a:ext cx="5816750" cy="55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09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9EEC-6E1B-BED4-D4B6-0C3728C7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and other…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A1411-ECE0-CA0A-89D9-4E9603CDC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56" y="2402958"/>
            <a:ext cx="11844670" cy="4295554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During the week- students have homework </a:t>
            </a:r>
            <a:r>
              <a:rPr lang="en-US" b="1" dirty="0"/>
              <a:t>EVERY</a:t>
            </a:r>
            <a:r>
              <a:rPr lang="en-US" dirty="0"/>
              <a:t> day</a:t>
            </a:r>
          </a:p>
          <a:p>
            <a:r>
              <a:rPr lang="en-US" dirty="0"/>
              <a:t>	Reading</a:t>
            </a:r>
          </a:p>
          <a:p>
            <a:r>
              <a:rPr lang="en-US" dirty="0"/>
              <a:t>	Vocabulary</a:t>
            </a:r>
          </a:p>
          <a:p>
            <a:r>
              <a:rPr lang="en-US" dirty="0"/>
              <a:t>	Studying for Quizzes/Tests/Exam</a:t>
            </a:r>
          </a:p>
          <a:p>
            <a:r>
              <a:rPr lang="en-US" dirty="0"/>
              <a:t>	Reviewing previous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Students will have a calendar that tells them what they should be doing – please check this out! (note- this calendar does change because of events out of my control/knowledge)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an assignment is late- the highest a student can get on that LATE assignment is 60%. (OBVIOUSLY if there are extenuating circumstances, I am understanding, and the student should talk to me)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a student is absent for a quiz/test/exam- they have 2 days to make this up from the time they are back at school.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WHEN the student passes the AP Exam on May 11</a:t>
            </a:r>
            <a:r>
              <a:rPr lang="en-US" baseline="30000" dirty="0"/>
              <a:t>th</a:t>
            </a:r>
            <a:r>
              <a:rPr lang="en-US" dirty="0"/>
              <a:t>, they have the opportunity to receive College credit- this is a COLLEGE READINESS class.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F753-FFD5-A3CF-C9F1-351DE94A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1FBB-B673-B405-5090-9F22303F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Everything we do is to help us pass the AP Exam on May 11</a:t>
            </a:r>
            <a:r>
              <a:rPr lang="en-US" baseline="30000" dirty="0"/>
              <a:t>th</a:t>
            </a:r>
            <a:r>
              <a:rPr lang="en-US" dirty="0"/>
              <a:t> (8am)</a:t>
            </a:r>
          </a:p>
          <a:p>
            <a:r>
              <a:rPr lang="en-US" dirty="0"/>
              <a:t>	50% Exams (there are 4)- one for each period</a:t>
            </a:r>
          </a:p>
          <a:p>
            <a:r>
              <a:rPr lang="en-US" dirty="0"/>
              <a:t>	30% Quizzes/Test- one for each unit or chapter</a:t>
            </a:r>
          </a:p>
          <a:p>
            <a:r>
              <a:rPr lang="en-US" dirty="0"/>
              <a:t>	20% Homework (Reading notes, vocabulary and other  	activities)</a:t>
            </a:r>
          </a:p>
          <a:p>
            <a:endParaRPr lang="en-US" dirty="0"/>
          </a:p>
          <a:p>
            <a:r>
              <a:rPr lang="en-US" dirty="0"/>
              <a:t>There are EXAM corrections which will be given after each Exam- students can earn back ½ credit for incorrect answers- very specific way to do this</a:t>
            </a:r>
          </a:p>
          <a:p>
            <a:r>
              <a:rPr lang="en-US" dirty="0"/>
              <a:t>There are NO redo’s. </a:t>
            </a:r>
          </a:p>
        </p:txBody>
      </p:sp>
    </p:spTree>
    <p:extLst>
      <p:ext uri="{BB962C8B-B14F-4D97-AF65-F5344CB8AC3E}">
        <p14:creationId xmlns:p14="http://schemas.microsoft.com/office/powerpoint/2010/main" val="268918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122FB-8414-250A-BDB6-1AB57510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0A6E7-F088-4647-419F-582967387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u="sng" dirty="0"/>
              <a:t>Remind APP- </a:t>
            </a:r>
            <a:r>
              <a:rPr lang="en-US" dirty="0"/>
              <a:t>I send a reminder to students almost every day on what needs to be accomplished for homework or if there are changes in the calendar/schedule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u="sng" dirty="0"/>
              <a:t>AFTER SCHOOL- </a:t>
            </a:r>
            <a:r>
              <a:rPr lang="en-US" dirty="0"/>
              <a:t>I am here MOST days after school- students are MORE than welcome to come in- this is an excellent way to get help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u="sng" dirty="0"/>
              <a:t>EMAIL</a:t>
            </a:r>
            <a:r>
              <a:rPr lang="en-US" dirty="0"/>
              <a:t>- I encourage students to EMAIL me if they cannot come in- when they go to college/running start, parents are not able to contact professors, this is a great way to start having students become advocates for their learning.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Students will have their own book AND will need their computer and the College Board account (I will be helping them sign in)</a:t>
            </a:r>
          </a:p>
        </p:txBody>
      </p:sp>
    </p:spTree>
    <p:extLst>
      <p:ext uri="{BB962C8B-B14F-4D97-AF65-F5344CB8AC3E}">
        <p14:creationId xmlns:p14="http://schemas.microsoft.com/office/powerpoint/2010/main" val="3100452054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564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Franklin Gothic Demi Cond</vt:lpstr>
      <vt:lpstr>Franklin Gothic Medium</vt:lpstr>
      <vt:lpstr>Wingdings</vt:lpstr>
      <vt:lpstr>JuxtaposeVTI</vt:lpstr>
      <vt:lpstr>AP World</vt:lpstr>
      <vt:lpstr>About Mrs. Oleson</vt:lpstr>
      <vt:lpstr>Course Content</vt:lpstr>
      <vt:lpstr>Homework and other…</vt:lpstr>
      <vt:lpstr>Grades</vt:lpstr>
      <vt:lpstr>Support for Students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World</dc:title>
  <dc:creator>Jamie Oleson</dc:creator>
  <cp:lastModifiedBy>Jamie Oleson</cp:lastModifiedBy>
  <cp:revision>1</cp:revision>
  <dcterms:created xsi:type="dcterms:W3CDTF">2022-08-26T20:24:11Z</dcterms:created>
  <dcterms:modified xsi:type="dcterms:W3CDTF">2022-08-26T20:57:32Z</dcterms:modified>
</cp:coreProperties>
</file>